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74" r:id="rId2"/>
    <p:sldId id="267" r:id="rId3"/>
    <p:sldId id="276" r:id="rId4"/>
    <p:sldId id="278" r:id="rId5"/>
    <p:sldId id="279" r:id="rId6"/>
    <p:sldId id="277" r:id="rId7"/>
    <p:sldId id="283" r:id="rId8"/>
    <p:sldId id="280" r:id="rId9"/>
    <p:sldId id="281" r:id="rId10"/>
    <p:sldId id="282" r:id="rId11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iragino Kaku Gothic Pro W3" panose="020B0300000000000000" pitchFamily="34" charset="-128"/>
      <p:regular r:id="rId21"/>
    </p:embeddedFont>
    <p:embeddedFont>
      <p:font typeface="Inter" panose="02000503000000020004" pitchFamily="2" charset="0"/>
      <p:regular r:id="rId22"/>
      <p:bold r:id="rId23"/>
      <p:italic r:id="rId24"/>
      <p:bold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1968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pos="1728">
          <p15:clr>
            <a:srgbClr val="A4A3A4"/>
          </p15:clr>
        </p15:guide>
        <p15:guide id="5" pos="2016">
          <p15:clr>
            <a:srgbClr val="A4A3A4"/>
          </p15:clr>
        </p15:guide>
        <p15:guide id="6" orient="horz" pos="2244">
          <p15:clr>
            <a:srgbClr val="A4A3A4"/>
          </p15:clr>
        </p15:guide>
        <p15:guide id="7" orient="horz" pos="948">
          <p15:clr>
            <a:srgbClr val="A4A3A4"/>
          </p15:clr>
        </p15:guide>
        <p15:guide id="8" pos="1872">
          <p15:clr>
            <a:srgbClr val="A4A3A4"/>
          </p15:clr>
        </p15:guide>
        <p15:guide id="9" pos="2544">
          <p15:clr>
            <a:srgbClr val="A4A3A4"/>
          </p15:clr>
        </p15:guide>
        <p15:guide id="10" orient="horz" pos="2100">
          <p15:clr>
            <a:srgbClr val="A4A3A4"/>
          </p15:clr>
        </p15:guide>
        <p15:guide id="11" orient="horz" pos="228">
          <p15:clr>
            <a:srgbClr val="A4A3A4"/>
          </p15:clr>
        </p15:guide>
        <p15:guide id="12" orient="horz" pos="2288">
          <p15:clr>
            <a:srgbClr val="A4A3A4"/>
          </p15:clr>
        </p15:guide>
        <p15:guide id="13" pos="1632">
          <p15:clr>
            <a:srgbClr val="A4A3A4"/>
          </p15:clr>
        </p15:guide>
        <p15:guide id="14" pos="182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sjjuIvnMFVpNr84Rn9o5HUti3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161" d="100"/>
          <a:sy n="161" d="100"/>
        </p:scale>
        <p:origin x="552" y="200"/>
      </p:cViewPr>
      <p:guideLst>
        <p:guide orient="horz" pos="1008"/>
        <p:guide pos="1968"/>
        <p:guide orient="horz" pos="756"/>
        <p:guide pos="1728"/>
        <p:guide pos="2016"/>
        <p:guide orient="horz" pos="2244"/>
        <p:guide orient="horz" pos="948"/>
        <p:guide pos="1872"/>
        <p:guide pos="2544"/>
        <p:guide orient="horz" pos="2100"/>
        <p:guide orient="horz" pos="228"/>
        <p:guide orient="horz" pos="2288"/>
        <p:guide pos="1632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359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4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97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07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1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42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626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38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585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25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/>
        </p:nvSpPr>
        <p:spPr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Winner Presentation Template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" name="Google Shape;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uge Chapter Head">
  <p:cSld name="Huge Chapter Hea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>
            <a:spLocks noGrp="1"/>
          </p:cNvSpPr>
          <p:nvPr>
            <p:ph type="title"/>
          </p:nvPr>
        </p:nvSpPr>
        <p:spPr>
          <a:xfrm>
            <a:off x="285750" y="2648619"/>
            <a:ext cx="7639050" cy="1502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 descr="bb_arrow.png"/>
          <p:cNvSpPr/>
          <p:nvPr/>
        </p:nvSpPr>
        <p:spPr>
          <a:xfrm flipH="1">
            <a:off x="8088630" y="3718467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body" idx="1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6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 txBox="1"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 sz="2000">
                <a:solidFill>
                  <a:srgbClr val="8B8B8B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 sz="1800">
                <a:solidFill>
                  <a:srgbClr val="8B8B8B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B8B8B"/>
              </a:buClr>
              <a:buSzPts val="1600"/>
              <a:buNone/>
              <a:defRPr sz="1600">
                <a:solidFill>
                  <a:srgbClr val="8B8B8B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 descr="bb_arrow.png"/>
          <p:cNvSpPr/>
          <p:nvPr/>
        </p:nvSpPr>
        <p:spPr>
          <a:xfrm>
            <a:off x="463296" y="3461007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1"/>
          </p:nvPr>
        </p:nvSpPr>
        <p:spPr>
          <a:xfrm>
            <a:off x="457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2"/>
          </p:nvPr>
        </p:nvSpPr>
        <p:spPr>
          <a:xfrm>
            <a:off x="4648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28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body" idx="1"/>
          </p:nvPr>
        </p:nvSpPr>
        <p:spPr>
          <a:xfrm>
            <a:off x="457200" y="96559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2"/>
          </p:nvPr>
        </p:nvSpPr>
        <p:spPr>
          <a:xfrm>
            <a:off x="457200" y="1445419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3"/>
          </p:nvPr>
        </p:nvSpPr>
        <p:spPr>
          <a:xfrm>
            <a:off x="4645031" y="96559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4"/>
          </p:nvPr>
        </p:nvSpPr>
        <p:spPr>
          <a:xfrm>
            <a:off x="4645031" y="1445419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29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704851" y="470395"/>
            <a:ext cx="2703516" cy="783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3738756" y="470039"/>
            <a:ext cx="4593838" cy="394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2"/>
          </p:nvPr>
        </p:nvSpPr>
        <p:spPr>
          <a:xfrm>
            <a:off x="704851" y="1254561"/>
            <a:ext cx="2703516" cy="316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31" descr="bb_arrow.png"/>
          <p:cNvSpPr/>
          <p:nvPr/>
        </p:nvSpPr>
        <p:spPr>
          <a:xfrm>
            <a:off x="425196" y="786102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3511959" y="2417882"/>
            <a:ext cx="193786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セグメンテーション</a:t>
            </a:r>
            <a:endParaRPr lang="ja-JP" altLang="en-US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147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Fusion Module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1448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画像から心電図波形の復元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3;p5">
            <a:extLst>
              <a:ext uri="{FF2B5EF4-FFF2-40B4-BE49-F238E27FC236}">
                <a16:creationId xmlns:a16="http://schemas.microsoft.com/office/drawing/2014/main" id="{A3D07B10-DF20-0FDE-A7B0-7F0AAF31D3EE}"/>
              </a:ext>
            </a:extLst>
          </p:cNvPr>
          <p:cNvSpPr/>
          <p:nvPr/>
        </p:nvSpPr>
        <p:spPr>
          <a:xfrm>
            <a:off x="304799" y="758801"/>
            <a:ext cx="662940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参照画像への画像レジストレーションによって、ピクセルと電圧の変換ができるようになった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0AD31E1-71A5-E7CE-BDEF-E961B69B0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660" y="1458912"/>
            <a:ext cx="2444933" cy="2467432"/>
          </a:xfrm>
          <a:prstGeom prst="rect">
            <a:avLst/>
          </a:prstGeom>
        </p:spPr>
      </p:pic>
      <p:sp>
        <p:nvSpPr>
          <p:cNvPr id="3" name="Google Shape;93;p5">
            <a:extLst>
              <a:ext uri="{FF2B5EF4-FFF2-40B4-BE49-F238E27FC236}">
                <a16:creationId xmlns:a16="http://schemas.microsoft.com/office/drawing/2014/main" id="{A9715AB5-F737-29B5-FD71-7E0DE6F9BE9F}"/>
              </a:ext>
            </a:extLst>
          </p:cNvPr>
          <p:cNvSpPr/>
          <p:nvPr/>
        </p:nvSpPr>
        <p:spPr>
          <a:xfrm>
            <a:off x="6243759" y="2553037"/>
            <a:ext cx="164194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1mV = 79 pixel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左中かっこ 3">
            <a:extLst>
              <a:ext uri="{FF2B5EF4-FFF2-40B4-BE49-F238E27FC236}">
                <a16:creationId xmlns:a16="http://schemas.microsoft.com/office/drawing/2014/main" id="{3F401856-3FBE-D07F-8127-5323FD1066E8}"/>
              </a:ext>
            </a:extLst>
          </p:cNvPr>
          <p:cNvSpPr/>
          <p:nvPr/>
        </p:nvSpPr>
        <p:spPr>
          <a:xfrm flipH="1">
            <a:off x="5581814" y="1518699"/>
            <a:ext cx="661945" cy="23456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57DBF10-83FC-7229-6856-1A4B90D0C43E}"/>
              </a:ext>
            </a:extLst>
          </p:cNvPr>
          <p:cNvCxnSpPr/>
          <p:nvPr/>
        </p:nvCxnSpPr>
        <p:spPr>
          <a:xfrm>
            <a:off x="3009660" y="2553037"/>
            <a:ext cx="2444933" cy="0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3;p5">
            <a:extLst>
              <a:ext uri="{FF2B5EF4-FFF2-40B4-BE49-F238E27FC236}">
                <a16:creationId xmlns:a16="http://schemas.microsoft.com/office/drawing/2014/main" id="{2CF2935C-66DC-0266-4B17-1C122FA4B778}"/>
              </a:ext>
            </a:extLst>
          </p:cNvPr>
          <p:cNvSpPr/>
          <p:nvPr/>
        </p:nvSpPr>
        <p:spPr>
          <a:xfrm>
            <a:off x="2154229" y="2414557"/>
            <a:ext cx="8554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0mV line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Google Shape;93;p5">
            <a:extLst>
              <a:ext uri="{FF2B5EF4-FFF2-40B4-BE49-F238E27FC236}">
                <a16:creationId xmlns:a16="http://schemas.microsoft.com/office/drawing/2014/main" id="{404D30E2-BA85-CC18-B40B-E6E723C0E41F}"/>
              </a:ext>
            </a:extLst>
          </p:cNvPr>
          <p:cNvSpPr/>
          <p:nvPr/>
        </p:nvSpPr>
        <p:spPr>
          <a:xfrm>
            <a:off x="634447" y="4028401"/>
            <a:ext cx="73284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各列で信号（黒線）の座標を読み取り、電圧値に変換することで心電図の時系列情報を復元できる</a:t>
            </a:r>
            <a:endParaRPr lang="en-US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 algn="r">
              <a:lnSpc>
                <a:spcPct val="150000"/>
              </a:lnSpc>
            </a:pPr>
            <a:r>
              <a:rPr lang="ja-JP" altLang="en-US" sz="1200" b="1">
                <a:solidFill>
                  <a:schemeClr val="accent6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→信号（黒線）のセグメンテーション問題と考える</a:t>
            </a:r>
            <a:endParaRPr sz="1200" b="1" dirty="0">
              <a:solidFill>
                <a:schemeClr val="accent6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30E9FBF-4798-C8E0-FD5C-D08DDA3BC2AB}"/>
              </a:ext>
            </a:extLst>
          </p:cNvPr>
          <p:cNvCxnSpPr/>
          <p:nvPr/>
        </p:nvCxnSpPr>
        <p:spPr>
          <a:xfrm>
            <a:off x="3816627" y="2553036"/>
            <a:ext cx="0" cy="484678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3;p5">
            <a:extLst>
              <a:ext uri="{FF2B5EF4-FFF2-40B4-BE49-F238E27FC236}">
                <a16:creationId xmlns:a16="http://schemas.microsoft.com/office/drawing/2014/main" id="{0641CD8E-5268-5892-1EA7-164541F84547}"/>
              </a:ext>
            </a:extLst>
          </p:cNvPr>
          <p:cNvSpPr/>
          <p:nvPr/>
        </p:nvSpPr>
        <p:spPr>
          <a:xfrm>
            <a:off x="3619499" y="3066590"/>
            <a:ext cx="8554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C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-0.18mV</a:t>
            </a:r>
            <a:endParaRPr sz="1200" b="1" dirty="0">
              <a:solidFill>
                <a:srgbClr val="FFC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132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マスクの作成方法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F0476208-6A45-C081-CD81-9E575D11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7" y="1650491"/>
            <a:ext cx="1956153" cy="1842517"/>
          </a:xfrm>
          <a:prstGeom prst="rect">
            <a:avLst/>
          </a:prstGeom>
        </p:spPr>
      </p:pic>
      <p:sp>
        <p:nvSpPr>
          <p:cNvPr id="10" name="Google Shape;93;p5">
            <a:extLst>
              <a:ext uri="{FF2B5EF4-FFF2-40B4-BE49-F238E27FC236}">
                <a16:creationId xmlns:a16="http://schemas.microsoft.com/office/drawing/2014/main" id="{10E1EF87-AAE2-F14B-6B81-AD304DA5C16B}"/>
              </a:ext>
            </a:extLst>
          </p:cNvPr>
          <p:cNvSpPr/>
          <p:nvPr/>
        </p:nvSpPr>
        <p:spPr>
          <a:xfrm>
            <a:off x="483039" y="1304883"/>
            <a:ext cx="22418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心電図波形（時系列データ</a:t>
            </a:r>
            <a:r>
              <a:rPr lang="en-US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）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098414B4-6561-3C4E-7454-91699CABBCCE}"/>
              </a:ext>
            </a:extLst>
          </p:cNvPr>
          <p:cNvSpPr/>
          <p:nvPr/>
        </p:nvSpPr>
        <p:spPr>
          <a:xfrm>
            <a:off x="2744725" y="2406851"/>
            <a:ext cx="548640" cy="337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119F4B-68DF-1B79-B572-F2873DC3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91" y="1650491"/>
            <a:ext cx="2508438" cy="184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93;p5">
            <a:extLst>
              <a:ext uri="{FF2B5EF4-FFF2-40B4-BE49-F238E27FC236}">
                <a16:creationId xmlns:a16="http://schemas.microsoft.com/office/drawing/2014/main" id="{D21A35F8-23A6-E512-B30F-FE17DEE7C8DE}"/>
              </a:ext>
            </a:extLst>
          </p:cNvPr>
          <p:cNvSpPr/>
          <p:nvPr/>
        </p:nvSpPr>
        <p:spPr>
          <a:xfrm>
            <a:off x="3762312" y="1304882"/>
            <a:ext cx="203079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セグメンテーションマスク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43DCD74-0BE0-DA6C-788A-6598417FF1C4}"/>
              </a:ext>
            </a:extLst>
          </p:cNvPr>
          <p:cNvSpPr/>
          <p:nvPr/>
        </p:nvSpPr>
        <p:spPr>
          <a:xfrm>
            <a:off x="6170677" y="2403032"/>
            <a:ext cx="548640" cy="337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7D8E5E9-528F-9100-6DC1-42B11F296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65" y="1650489"/>
            <a:ext cx="1956153" cy="1842517"/>
          </a:xfrm>
          <a:prstGeom prst="rect">
            <a:avLst/>
          </a:prstGeom>
        </p:spPr>
      </p:pic>
      <p:sp>
        <p:nvSpPr>
          <p:cNvPr id="17" name="Google Shape;93;p5">
            <a:extLst>
              <a:ext uri="{FF2B5EF4-FFF2-40B4-BE49-F238E27FC236}">
                <a16:creationId xmlns:a16="http://schemas.microsoft.com/office/drawing/2014/main" id="{77A13BD6-FCF3-C954-A77C-93523E37D9B4}"/>
              </a:ext>
            </a:extLst>
          </p:cNvPr>
          <p:cNvSpPr/>
          <p:nvPr/>
        </p:nvSpPr>
        <p:spPr>
          <a:xfrm>
            <a:off x="6830506" y="1304881"/>
            <a:ext cx="22418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心電図波形（時系列データ</a:t>
            </a:r>
            <a:r>
              <a:rPr lang="en-US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）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Google Shape;93;p5">
            <a:extLst>
              <a:ext uri="{FF2B5EF4-FFF2-40B4-BE49-F238E27FC236}">
                <a16:creationId xmlns:a16="http://schemas.microsoft.com/office/drawing/2014/main" id="{B9D0E115-C056-64ED-06F4-7F6042E91EE3}"/>
              </a:ext>
            </a:extLst>
          </p:cNvPr>
          <p:cNvSpPr/>
          <p:nvPr/>
        </p:nvSpPr>
        <p:spPr>
          <a:xfrm>
            <a:off x="2531365" y="2095567"/>
            <a:ext cx="104850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エンコード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" name="Google Shape;93;p5">
            <a:extLst>
              <a:ext uri="{FF2B5EF4-FFF2-40B4-BE49-F238E27FC236}">
                <a16:creationId xmlns:a16="http://schemas.microsoft.com/office/drawing/2014/main" id="{A91B6668-9ADC-823C-6DFF-68B085F2F0A1}"/>
              </a:ext>
            </a:extLst>
          </p:cNvPr>
          <p:cNvSpPr/>
          <p:nvPr/>
        </p:nvSpPr>
        <p:spPr>
          <a:xfrm>
            <a:off x="6056319" y="2091748"/>
            <a:ext cx="83819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デコード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BD3FD5BF-6CF3-FF22-9156-5DB95AEF197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536524" y="3493008"/>
            <a:ext cx="3035476" cy="55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B0A5DA8-FD1B-A280-5618-82C720287A5D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892042" y="3493006"/>
            <a:ext cx="2944100" cy="55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93;p5">
            <a:extLst>
              <a:ext uri="{FF2B5EF4-FFF2-40B4-BE49-F238E27FC236}">
                <a16:creationId xmlns:a16="http://schemas.microsoft.com/office/drawing/2014/main" id="{46EB6735-BEAA-BC3D-F336-BE82F066FA11}"/>
              </a:ext>
            </a:extLst>
          </p:cNvPr>
          <p:cNvSpPr/>
          <p:nvPr/>
        </p:nvSpPr>
        <p:spPr>
          <a:xfrm>
            <a:off x="3481899" y="4147234"/>
            <a:ext cx="237744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SNR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を計算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（モデル性能の理論値）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マスクの作成方法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図 2" descr="グラフィカル ユーザー インターフェイス, アプリケーション, テーブル&#10;&#10;自動的に生成された説明">
            <a:extLst>
              <a:ext uri="{FF2B5EF4-FFF2-40B4-BE49-F238E27FC236}">
                <a16:creationId xmlns:a16="http://schemas.microsoft.com/office/drawing/2014/main" id="{70C2F483-3D07-028F-4424-2D541A30C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7" y="491610"/>
            <a:ext cx="7772400" cy="3524197"/>
          </a:xfrm>
          <a:prstGeom prst="rect">
            <a:avLst/>
          </a:prstGeom>
        </p:spPr>
      </p:pic>
      <p:sp>
        <p:nvSpPr>
          <p:cNvPr id="4" name="Google Shape;93;p5">
            <a:extLst>
              <a:ext uri="{FF2B5EF4-FFF2-40B4-BE49-F238E27FC236}">
                <a16:creationId xmlns:a16="http://schemas.microsoft.com/office/drawing/2014/main" id="{94AD7C49-FC04-E5D5-2DEC-9C34D0B4EF3F}"/>
              </a:ext>
            </a:extLst>
          </p:cNvPr>
          <p:cNvSpPr/>
          <p:nvPr/>
        </p:nvSpPr>
        <p:spPr>
          <a:xfrm>
            <a:off x="2551177" y="4132116"/>
            <a:ext cx="45354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時系列→マスク→時系列の変換での情報損失は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（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SNR=∞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）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502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マスクの作成方法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図 4" descr="障子, 建物, 窓, 時計 が含まれている画像&#10;&#10;自動的に生成された説明">
            <a:extLst>
              <a:ext uri="{FF2B5EF4-FFF2-40B4-BE49-F238E27FC236}">
                <a16:creationId xmlns:a16="http://schemas.microsoft.com/office/drawing/2014/main" id="{7119CB76-2B40-CB6E-3694-0B30B0B5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3" y="865440"/>
            <a:ext cx="8558329" cy="29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5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セグメンテーションモデル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図 9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B586EAA8-FC44-E49A-B8BE-7EF36839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23" y="681701"/>
            <a:ext cx="7078153" cy="387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8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心電図の関係性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図 2" descr="タイムライン&#10;&#10;低い精度で自動的に生成された説明">
            <a:extLst>
              <a:ext uri="{FF2B5EF4-FFF2-40B4-BE49-F238E27FC236}">
                <a16:creationId xmlns:a16="http://schemas.microsoft.com/office/drawing/2014/main" id="{3714C60F-F1DD-945C-A704-193985B5A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28" y="797412"/>
            <a:ext cx="4592404" cy="354867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AE70254-88FA-C963-BF0A-43D448DAED56}"/>
              </a:ext>
            </a:extLst>
          </p:cNvPr>
          <p:cNvCxnSpPr>
            <a:cxnSpLocks/>
          </p:cNvCxnSpPr>
          <p:nvPr/>
        </p:nvCxnSpPr>
        <p:spPr>
          <a:xfrm>
            <a:off x="1966622" y="1709928"/>
            <a:ext cx="0" cy="2636160"/>
          </a:xfrm>
          <a:prstGeom prst="line">
            <a:avLst/>
          </a:prstGeom>
          <a:ln w="95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93;p5">
            <a:extLst>
              <a:ext uri="{FF2B5EF4-FFF2-40B4-BE49-F238E27FC236}">
                <a16:creationId xmlns:a16="http://schemas.microsoft.com/office/drawing/2014/main" id="{E8182342-C1E8-9B48-08FE-740608F889B2}"/>
              </a:ext>
            </a:extLst>
          </p:cNvPr>
          <p:cNvSpPr/>
          <p:nvPr/>
        </p:nvSpPr>
        <p:spPr>
          <a:xfrm>
            <a:off x="274983" y="1404126"/>
            <a:ext cx="453542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>
                <a:solidFill>
                  <a:srgbClr val="00B05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誘導間の位相と振幅には相関がある</a:t>
            </a:r>
            <a:endParaRPr lang="en-US" altLang="ja-JP" b="1" dirty="0">
              <a:solidFill>
                <a:srgbClr val="00B05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6868C29-9CE6-249A-BD14-971B32CBAFA8}"/>
              </a:ext>
            </a:extLst>
          </p:cNvPr>
          <p:cNvSpPr txBox="1"/>
          <p:nvPr/>
        </p:nvSpPr>
        <p:spPr>
          <a:xfrm>
            <a:off x="5772114" y="1186708"/>
            <a:ext cx="27099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chemeClr val="bg2">
                    <a:lumMod val="75000"/>
                  </a:schemeClr>
                </a:solidFill>
                <a:effectLst/>
                <a:latin typeface="Inter" panose="02000503000000020004" pitchFamily="2" charset="0"/>
              </a:rPr>
              <a:t>誘導間の関係性</a:t>
            </a:r>
            <a:endParaRPr lang="en" altLang="ja-JP" b="0" i="0" dirty="0">
              <a:solidFill>
                <a:schemeClr val="bg2">
                  <a:lumMod val="75000"/>
                </a:schemeClr>
              </a:solidFill>
              <a:effectLst/>
              <a:latin typeface="Inter" panose="02000503000000020004" pitchFamily="2" charset="0"/>
            </a:endParaRPr>
          </a:p>
          <a:p>
            <a:r>
              <a:rPr lang="ja-JP" altLang="en-US" b="0" i="0">
                <a:solidFill>
                  <a:schemeClr val="bg2">
                    <a:lumMod val="75000"/>
                  </a:schemeClr>
                </a:solidFill>
                <a:effectLst/>
                <a:latin typeface="Inter" panose="02000503000000020004" pitchFamily="2" charset="0"/>
              </a:rPr>
              <a:t>例：</a:t>
            </a:r>
            <a:r>
              <a:rPr lang="en" altLang="ja-JP" b="0" i="0" dirty="0">
                <a:solidFill>
                  <a:schemeClr val="bg2">
                    <a:lumMod val="75000"/>
                  </a:schemeClr>
                </a:solidFill>
                <a:effectLst/>
                <a:latin typeface="Inter" panose="02000503000000020004" pitchFamily="2" charset="0"/>
              </a:rPr>
              <a:t>Einthoven’s Law</a:t>
            </a:r>
          </a:p>
          <a:p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　　</a:t>
            </a:r>
            <a:r>
              <a:rPr lang="en-US" altLang="ja-JP" dirty="0">
                <a:solidFill>
                  <a:schemeClr val="bg2">
                    <a:lumMod val="75000"/>
                  </a:schemeClr>
                </a:solidFill>
              </a:rPr>
              <a:t>II = I + III</a:t>
            </a:r>
            <a:endParaRPr lang="ja-JP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AB87746-CFF5-7C12-9490-5F67F7760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436" y="2385239"/>
            <a:ext cx="2521164" cy="80023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3D0EF3F-7F6A-0C8A-71AD-F0843BBF289A}"/>
              </a:ext>
            </a:extLst>
          </p:cNvPr>
          <p:cNvSpPr txBox="1"/>
          <p:nvPr/>
        </p:nvSpPr>
        <p:spPr>
          <a:xfrm>
            <a:off x="6019767" y="3645339"/>
            <a:ext cx="2626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bg2">
                    <a:lumMod val="75000"/>
                  </a:schemeClr>
                </a:solidFill>
                <a:latin typeface="Inter" panose="02000503000000020004" pitchFamily="2" charset="0"/>
              </a:rPr>
              <a:t>画像間で特徴量を</a:t>
            </a:r>
            <a:r>
              <a:rPr lang="en-US" altLang="ja-JP" dirty="0">
                <a:solidFill>
                  <a:schemeClr val="bg2">
                    <a:lumMod val="75000"/>
                  </a:schemeClr>
                </a:solidFill>
                <a:latin typeface="Inter" panose="02000503000000020004" pitchFamily="2" charset="0"/>
              </a:rPr>
              <a:t>Fusion</a:t>
            </a:r>
            <a:r>
              <a:rPr lang="ja-JP" altLang="en-US">
                <a:solidFill>
                  <a:schemeClr val="bg2">
                    <a:lumMod val="75000"/>
                  </a:schemeClr>
                </a:solidFill>
                <a:latin typeface="Inter" panose="02000503000000020004" pitchFamily="2" charset="0"/>
              </a:rPr>
              <a:t>する</a:t>
            </a:r>
            <a:endParaRPr lang="en" altLang="ja-JP" b="0" i="0" dirty="0">
              <a:solidFill>
                <a:schemeClr val="bg2">
                  <a:lumMod val="75000"/>
                </a:schemeClr>
              </a:solidFill>
              <a:effectLst/>
              <a:latin typeface="Inter" panose="02000503000000020004" pitchFamily="2" charset="0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7D5E57-1E88-69C3-8B43-5BEEF7DF2D18}"/>
              </a:ext>
            </a:extLst>
          </p:cNvPr>
          <p:cNvSpPr/>
          <p:nvPr/>
        </p:nvSpPr>
        <p:spPr>
          <a:xfrm>
            <a:off x="5797957" y="2785355"/>
            <a:ext cx="548640" cy="337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871F43-58FC-7EA8-18DD-68543557DA1B}"/>
              </a:ext>
            </a:extLst>
          </p:cNvPr>
          <p:cNvSpPr txBox="1"/>
          <p:nvPr/>
        </p:nvSpPr>
        <p:spPr>
          <a:xfrm>
            <a:off x="5438884" y="2511702"/>
            <a:ext cx="12320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>
                <a:solidFill>
                  <a:schemeClr val="bg2">
                    <a:lumMod val="75000"/>
                  </a:schemeClr>
                </a:solidFill>
                <a:latin typeface="Inter" panose="02000503000000020004" pitchFamily="2" charset="0"/>
              </a:rPr>
              <a:t>行単位で切り出す</a:t>
            </a:r>
            <a:endParaRPr lang="en" altLang="ja-JP" sz="1000" b="0" i="0" dirty="0">
              <a:solidFill>
                <a:schemeClr val="bg2">
                  <a:lumMod val="75000"/>
                </a:schemeClr>
              </a:solidFill>
              <a:effectLst/>
              <a:latin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55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Fusion Module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5440A326-3740-DC10-A858-B78823FA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47" y="590550"/>
            <a:ext cx="7772400" cy="31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4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Fusion Module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図 3" descr="障子, 建物, 座る, 窓 が含まれている画像&#10;&#10;自動的に生成された説明">
            <a:extLst>
              <a:ext uri="{FF2B5EF4-FFF2-40B4-BE49-F238E27FC236}">
                <a16:creationId xmlns:a16="http://schemas.microsoft.com/office/drawing/2014/main" id="{76817842-29B6-9948-A50D-63D8A94E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056" y="752500"/>
            <a:ext cx="5748528" cy="3880256"/>
          </a:xfrm>
          <a:prstGeom prst="rect">
            <a:avLst/>
          </a:prstGeom>
        </p:spPr>
      </p:pic>
      <p:sp>
        <p:nvSpPr>
          <p:cNvPr id="5" name="Google Shape;93;p5">
            <a:extLst>
              <a:ext uri="{FF2B5EF4-FFF2-40B4-BE49-F238E27FC236}">
                <a16:creationId xmlns:a16="http://schemas.microsoft.com/office/drawing/2014/main" id="{B659E285-A844-1CD1-3463-68A881BFD5A3}"/>
              </a:ext>
            </a:extLst>
          </p:cNvPr>
          <p:cNvSpPr/>
          <p:nvPr/>
        </p:nvSpPr>
        <p:spPr>
          <a:xfrm>
            <a:off x="210313" y="2572881"/>
            <a:ext cx="19659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Fusion Module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なし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Google Shape;93;p5">
            <a:extLst>
              <a:ext uri="{FF2B5EF4-FFF2-40B4-BE49-F238E27FC236}">
                <a16:creationId xmlns:a16="http://schemas.microsoft.com/office/drawing/2014/main" id="{36246B80-8CD1-9D04-83F3-7B5E844C5184}"/>
              </a:ext>
            </a:extLst>
          </p:cNvPr>
          <p:cNvSpPr/>
          <p:nvPr/>
        </p:nvSpPr>
        <p:spPr>
          <a:xfrm>
            <a:off x="210312" y="3849993"/>
            <a:ext cx="19659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Fusion Module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あり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7" name="Google Shape;93;p5">
            <a:extLst>
              <a:ext uri="{FF2B5EF4-FFF2-40B4-BE49-F238E27FC236}">
                <a16:creationId xmlns:a16="http://schemas.microsoft.com/office/drawing/2014/main" id="{8C9FFA53-D99B-9CA3-6A45-F7EBD4389A35}"/>
              </a:ext>
            </a:extLst>
          </p:cNvPr>
          <p:cNvSpPr/>
          <p:nvPr/>
        </p:nvSpPr>
        <p:spPr>
          <a:xfrm>
            <a:off x="210311" y="1378377"/>
            <a:ext cx="19659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GT</a:t>
            </a:r>
          </a:p>
        </p:txBody>
      </p:sp>
    </p:spTree>
    <p:extLst>
      <p:ext uri="{BB962C8B-B14F-4D97-AF65-F5344CB8AC3E}">
        <p14:creationId xmlns:p14="http://schemas.microsoft.com/office/powerpoint/2010/main" val="3155059559"/>
      </p:ext>
    </p:extLst>
  </p:cSld>
  <p:clrMapOvr>
    <a:masterClrMapping/>
  </p:clrMapOvr>
</p:sld>
</file>

<file path=ppt/theme/theme1.xml><?xml version="1.0" encoding="utf-8"?>
<a:theme xmlns:a="http://schemas.openxmlformats.org/drawingml/2006/main" name="Kaggle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10096</TotalTime>
  <Words>181</Words>
  <Application>Microsoft Macintosh PowerPoint</Application>
  <PresentationFormat>画面に合わせる (16:9)</PresentationFormat>
  <Paragraphs>54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Inter</vt:lpstr>
      <vt:lpstr>Arial Narrow</vt:lpstr>
      <vt:lpstr>Calibri</vt:lpstr>
      <vt:lpstr>Verdana</vt:lpstr>
      <vt:lpstr>Hiragino Kaku Gothic Pro W3</vt:lpstr>
      <vt:lpstr>Arial</vt:lpstr>
      <vt:lpstr>Kaggle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Winner Presentation Template</dc:title>
  <dc:creator>Chris</dc:creator>
  <cp:lastModifiedBy>隆史 染谷</cp:lastModifiedBy>
  <cp:revision>5</cp:revision>
  <dcterms:created xsi:type="dcterms:W3CDTF">2012-07-01T20:21:58Z</dcterms:created>
  <dcterms:modified xsi:type="dcterms:W3CDTF">2026-02-08T16:11:19Z</dcterms:modified>
</cp:coreProperties>
</file>